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matic SC"/>
      <p:regular r:id="rId25"/>
      <p:bold r:id="rId26"/>
    </p:embeddedFont>
    <p:embeddedFont>
      <p:font typeface="Source Code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1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1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e4b444ec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e4b444ec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e4b444ec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e4b444ec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e4b444ec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e4b444ec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e4b444ec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e4b444ec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e84fe5d8d_1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e84fe5d8d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e84fe5d8d_2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ce84fe5d8d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e84fe5d8d_3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e84fe5d8d_3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e84fe5d8d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ce84fe5d8d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e84fe5d8d_5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e84fe5d8d_5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e84fe5d8d_5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e84fe5d8d_5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e0ed45e7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e0ed45e7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e0ed45e7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e0ed45e7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e0ed45e7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e0ed45e7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e0ed45e7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e0ed45e7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e4b444e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e4b444e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e4b444e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e4b444e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e4b444ec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e4b444ec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e4b444ec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e4b444ec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1">
  <p:cSld name="AUTOLAYOUT_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017625" y="307825"/>
            <a:ext cx="2378700" cy="43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6452850" y="307825"/>
            <a:ext cx="2389800" cy="43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2">
  <p:cSld name="AUTOLAYOUT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3">
  <p:cSld name="AUTOLAYOUT_3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4">
  <p:cSld name="AUTOLAYOUT_4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5">
  <p:cSld name="AUTOLAYOUT_5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BDBDB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8">
  <p:cSld name="AUTOLAYOUT_10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0" y="-50"/>
            <a:ext cx="9144000" cy="382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type="title"/>
          </p:nvPr>
        </p:nvSpPr>
        <p:spPr>
          <a:xfrm>
            <a:off x="937200" y="523625"/>
            <a:ext cx="7269600" cy="2682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937200" y="3981450"/>
            <a:ext cx="7269600" cy="681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  <a:defRPr sz="1800">
                <a:solidFill>
                  <a:srgbClr val="61616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7">
  <p:cSld name="AUTOLAYOUT_13"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10">
  <p:cSld name="AUTOLAYOUT_15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/>
          <p:nvPr/>
        </p:nvSpPr>
        <p:spPr>
          <a:xfrm>
            <a:off x="0" y="-50"/>
            <a:ext cx="9144000" cy="382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type="title"/>
          </p:nvPr>
        </p:nvSpPr>
        <p:spPr>
          <a:xfrm>
            <a:off x="937200" y="523625"/>
            <a:ext cx="7269600" cy="2682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937200" y="3981450"/>
            <a:ext cx="7269600" cy="681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  <a:defRPr sz="1800">
                <a:solidFill>
                  <a:srgbClr val="61616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9">
  <p:cSld name="AUTOLAYOUT_16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11">
  <p:cSld name="AUTOLAYOUT_17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AUTOLAYOUT_18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205950"/>
            <a:ext cx="3889500" cy="1833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2234525"/>
            <a:ext cx="3889500" cy="23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12">
  <p:cSld name="AUTOLAYOUT_19"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1" name="Google Shape;121;p24"/>
          <p:cNvSpPr txBox="1"/>
          <p:nvPr>
            <p:ph type="title"/>
          </p:nvPr>
        </p:nvSpPr>
        <p:spPr>
          <a:xfrm>
            <a:off x="3052088" y="1031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052150" y="2526322"/>
            <a:ext cx="3039600" cy="13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6">
  <p:cSld name="AUTOLAYOUT_21"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6" name="Google Shape;126;p25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 13">
  <p:cSld name="AUTOLAYOUT_24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1" name="Google Shape;131;p26"/>
          <p:cNvSpPr txBox="1"/>
          <p:nvPr>
            <p:ph type="title"/>
          </p:nvPr>
        </p:nvSpPr>
        <p:spPr>
          <a:xfrm>
            <a:off x="3052088" y="1031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052150" y="2526322"/>
            <a:ext cx="3039600" cy="13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uk.wikipedia.org/wiki/%D0%90%D0%B1%D1%81%D1%82%D0%B8%D0%BD%D0%B5%D0%BD%D1%82%D0%BD%D0%B8%D0%B9_%D1%81%D0%B8%D0%BD%D0%B4%D1%80%D0%BE%D0%BC" TargetMode="External"/><Relationship Id="rId4" Type="http://schemas.openxmlformats.org/officeDocument/2006/relationships/hyperlink" Target="https://uk.wikipedia.org/wiki/%D0%90%D0%BB%D0%BA%D0%BE%D0%B3%D0%BE%D0%BB%D1%8C%D0%BD%D1%96_%D0%BF%D1%81%D0%B8%D1%85%D0%BE%D0%B7%D0%B8" TargetMode="External"/><Relationship Id="rId5" Type="http://schemas.openxmlformats.org/officeDocument/2006/relationships/hyperlink" Target="https://uk.wikipedia.org/wiki/%D0%92%D1%81%D0%B5%D1%81%D0%B2%D1%96%D1%82%D0%BD%D1%8F_%D0%BE%D1%80%D0%B3%D0%B0%D0%BD%D1%96%D0%B7%D0%B0%D1%86%D1%96%D1%8F_%D0%BE%D1%85%D0%BE%D1%80%D0%BE%D0%BD%D0%B8_%D0%B7%D0%B4%D0%BE%D1%80%D0%BE%D0%B2%27%D1%8F" TargetMode="External"/><Relationship Id="rId6" Type="http://schemas.openxmlformats.org/officeDocument/2006/relationships/hyperlink" Target="https://uk.wikipedia.org/wiki/%D0%9E%D1%81%D0%BE%D0%B1%D0%B8%D1%81%D1%82%D1%96%D1%81%D1%82%D1%8C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 amt="44000"/>
          </a:blip>
          <a:srcRect b="12495" l="0" r="0" t="12502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  <a:solidFill>
            <a:srgbClr val="434343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 залежності та шкідливі звички</a:t>
            </a:r>
            <a:endParaRPr/>
          </a:p>
        </p:txBody>
      </p:sp>
      <p:sp>
        <p:nvSpPr>
          <p:cNvPr id="139" name="Google Shape;139;p27"/>
          <p:cNvSpPr txBox="1"/>
          <p:nvPr>
            <p:ph idx="1" type="subTitle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7415"/>
              <a:t>Харківська гімназія №12</a:t>
            </a:r>
            <a:endParaRPr sz="7415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6"/>
          <p:cNvPicPr preferRelativeResize="0"/>
          <p:nvPr/>
        </p:nvPicPr>
        <p:blipFill rotWithShape="1">
          <a:blip r:embed="rId3">
            <a:alphaModFix amt="60000"/>
          </a:blip>
          <a:srcRect b="0" l="16362" r="16356" t="0"/>
          <a:stretch/>
        </p:blipFill>
        <p:spPr>
          <a:xfrm>
            <a:off x="0" y="0"/>
            <a:ext cx="35126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77">
                <a:solidFill>
                  <a:srgbClr val="FFFFFF"/>
                </a:solidFill>
              </a:rPr>
              <a:t>Алкогольна залежність (алкоголізм):</a:t>
            </a:r>
            <a:endParaRPr sz="3777">
              <a:solidFill>
                <a:srgbClr val="FFFFFF"/>
              </a:solidFill>
            </a:endParaRPr>
          </a:p>
        </p:txBody>
      </p:sp>
      <p:sp>
        <p:nvSpPr>
          <p:cNvPr id="210" name="Google Shape;210;p36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АЛКОГОЛІЗМ</a:t>
            </a:r>
            <a:r>
              <a:rPr lang="ru"/>
              <a:t> - характерна психологічна та фізична залежність від алкоголю, яка виникає через надмірне та регулярне його вживання.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	Алкоголізм негативно впливає на здоров’я, життя, працю та добробут людини.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Алкогольна залежність формується навіть при регулярному вживанні слабоалкогольних напоїв. На сьогодні Міжнародна організація охорони здоров’я вже виділяє такий різновид алкогольної залежності, як пивний алкоголізм.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Як стають алкогольнозалежними?</a:t>
            </a:r>
            <a:endParaRPr/>
          </a:p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311700" y="1228675"/>
            <a:ext cx="8520600" cy="35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SzPts val="234"/>
              <a:buNone/>
            </a:pPr>
            <a:r>
              <a:rPr lang="ru" sz="5094">
                <a:solidFill>
                  <a:srgbClr val="FFFFFF"/>
                </a:solidFill>
              </a:rPr>
              <a:t>У нормі організм людини сам виробляє невелику кількість алкоголю, необхідну для нормального протікання фізіологічних процесів.</a:t>
            </a:r>
            <a:endParaRPr sz="5094">
              <a:solidFill>
                <a:srgbClr val="FFFFFF"/>
              </a:solidFill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SzPts val="234"/>
              <a:buNone/>
            </a:pPr>
            <a:r>
              <a:rPr lang="ru" sz="5094">
                <a:solidFill>
                  <a:srgbClr val="FFFFFF"/>
                </a:solidFill>
              </a:rPr>
              <a:t>Коли людина починає регулярно вживати алкоголь, організм знижує природну виробку власного алкоголю. Через це людина починає відчувати потяг до алкоголю, бо він вже потрібен організму, як вода або іжа.</a:t>
            </a:r>
            <a:endParaRPr sz="5094">
              <a:solidFill>
                <a:srgbClr val="FFFFFF"/>
              </a:solidFill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SzPts val="234"/>
              <a:buNone/>
            </a:pPr>
            <a:r>
              <a:rPr lang="ru" sz="5094">
                <a:solidFill>
                  <a:srgbClr val="FFFFFF"/>
                </a:solidFill>
              </a:rPr>
              <a:t>Окрім цього, під впливом алкоголю людина знаходиться у зміненому стані свідомості, відчуває себе впевненою, сильною, складається враження, що у житті немає ніяких проблем, легше спілкуватися з людьми, час спливає непомітно. Через це, людина знову і знову намагається повернутися до цього стану вживаючи алкогольні напої.</a:t>
            </a:r>
            <a:endParaRPr sz="5094">
              <a:solidFill>
                <a:srgbClr val="FFFFFF"/>
              </a:solidFill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SzPts val="234"/>
              <a:buNone/>
            </a:pPr>
            <a:r>
              <a:rPr lang="ru" sz="5094">
                <a:solidFill>
                  <a:srgbClr val="FFFFFF"/>
                </a:solidFill>
              </a:rPr>
              <a:t>Поступово у людини формується стійка залежність, як фізична, так і психологічна. Якщо вчасно не розпізнати алкоголізм та не надати допомогу, то поступово людина проходить 4 стадії алкоголізму, захворювання переходить в тяжку хронічну форму та стає майже невиліковною.</a:t>
            </a:r>
            <a:endParaRPr sz="5094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SzPct val="65384"/>
              <a:buNone/>
            </a:pPr>
            <a:r>
              <a:t/>
            </a:r>
            <a:endParaRPr sz="143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Стадії алкоголізму, їх ознаки і наслідки: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311700" y="1228675"/>
            <a:ext cx="8520600" cy="3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935"/>
              <a:buNone/>
            </a:pPr>
            <a:r>
              <a:rPr b="1" lang="ru" sz="1317">
                <a:solidFill>
                  <a:srgbClr val="000000"/>
                </a:solidFill>
                <a:highlight>
                  <a:srgbClr val="FFFFFF"/>
                </a:highlight>
              </a:rPr>
              <a:t>Перша стадія</a:t>
            </a:r>
            <a:endParaRPr sz="935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935"/>
              <a:buNone/>
            </a:pP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</a:rPr>
              <a:t>Перша стадія алкоголізму триває приблизно 5-10 років і характеризується розвитком психологічної залежності, систематичним вживанням алкоголю, зниженням рівня кількісного і ситуативного контролю за вживанням алкоголю. Також підвищується рівень толерантності до алкоголю, зникає блювотний рефлекс. Під час першої стадії захворювання спостерігаються порушення пам'яті, функціональні розлади психіки та погіршення фізичного стану.</a:t>
            </a:r>
            <a:endParaRPr sz="1092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935"/>
              <a:buNone/>
            </a:pPr>
            <a:r>
              <a:rPr b="1" lang="ru" sz="1317">
                <a:solidFill>
                  <a:srgbClr val="000000"/>
                </a:solidFill>
                <a:highlight>
                  <a:srgbClr val="FFFFFF"/>
                </a:highlight>
              </a:rPr>
              <a:t>Друга стадія</a:t>
            </a:r>
            <a:endParaRPr sz="935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935"/>
              <a:buNone/>
            </a:pP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</a:rPr>
              <a:t>Під час другої стадії алкоголізму розвивається фізична залежність від алкоголю. При цьому з'являються періоди запоїв, </a:t>
            </a: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абстинентний синдром</a:t>
            </a: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</a:rPr>
              <a:t> і </a:t>
            </a: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алкогольні психози</a:t>
            </a: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</a:rPr>
              <a:t> та інші психічні порушення. За даними </a:t>
            </a: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ВООЗ</a:t>
            </a: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</a:rPr>
              <a:t>, від алкогольних психозів страждають 10 % тих, хто хворіє алкоголізмом. Друга стадія алкоголізму відзначається високим рівнем толерантності до алкоголю та руйнуванням </a:t>
            </a: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особистості</a:t>
            </a: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endParaRPr sz="1092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935"/>
              <a:buNone/>
            </a:pPr>
            <a:r>
              <a:rPr b="1" lang="ru" sz="1317">
                <a:solidFill>
                  <a:srgbClr val="000000"/>
                </a:solidFill>
                <a:highlight>
                  <a:srgbClr val="FFFFFF"/>
                </a:highlight>
              </a:rPr>
              <a:t>Третя стадія</a:t>
            </a:r>
            <a:endParaRPr sz="935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935"/>
              <a:buNone/>
            </a:pPr>
            <a:r>
              <a:rPr lang="ru" sz="1092">
                <a:solidFill>
                  <a:srgbClr val="000000"/>
                </a:solidFill>
                <a:highlight>
                  <a:srgbClr val="FFFFFF"/>
                </a:highlight>
              </a:rPr>
              <a:t>Третя стадія алкоголізму характеризується посиленням фізичної залежності, розвитком сильного абстинентного синдрому, зниженням толерантності (повернення блювотного рефлексу), наростанням психічної та соціальної деградації та серйозними психічними порушеннями. Третя стадія алкоголізму є наслідком тяжкої отруйної дії алкоголю.</a:t>
            </a:r>
            <a:endParaRPr sz="1092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53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9"/>
          <p:cNvPicPr preferRelativeResize="0"/>
          <p:nvPr/>
        </p:nvPicPr>
        <p:blipFill rotWithShape="1">
          <a:blip r:embed="rId3">
            <a:alphaModFix amt="75000"/>
          </a:blip>
          <a:srcRect b="21875" l="0" r="0" t="21875"/>
          <a:stretch/>
        </p:blipFill>
        <p:spPr>
          <a:xfrm>
            <a:off x="1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9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/>
              <a:t>Наркотична залежність</a:t>
            </a:r>
            <a:endParaRPr sz="3800"/>
          </a:p>
        </p:txBody>
      </p:sp>
      <p:sp>
        <p:nvSpPr>
          <p:cNvPr id="230" name="Google Shape;230;p39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Наркоманія - це найтяжкіша та найстрашніша форма залежності.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0"/>
          <p:cNvPicPr preferRelativeResize="0"/>
          <p:nvPr/>
        </p:nvPicPr>
        <p:blipFill rotWithShape="1">
          <a:blip r:embed="rId3">
            <a:alphaModFix amt="30000"/>
          </a:blip>
          <a:srcRect b="18631" l="0" r="0" t="18637"/>
          <a:stretch/>
        </p:blipFill>
        <p:spPr>
          <a:xfrm>
            <a:off x="0" y="0"/>
            <a:ext cx="9144000" cy="382400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0"/>
          <p:cNvSpPr txBox="1"/>
          <p:nvPr>
            <p:ph type="title"/>
          </p:nvPr>
        </p:nvSpPr>
        <p:spPr>
          <a:xfrm>
            <a:off x="937200" y="523625"/>
            <a:ext cx="7269600" cy="26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133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Будь-яка речовина, яка при введенні в організм людини може змінювати її сприйняття, поведінку, рухові реакції...</a:t>
            </a:r>
            <a:r>
              <a:rPr b="0" lang="ru" sz="2733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endParaRPr b="0" sz="2733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0"/>
          <p:cNvSpPr txBox="1"/>
          <p:nvPr>
            <p:ph idx="1" type="body"/>
          </p:nvPr>
        </p:nvSpPr>
        <p:spPr>
          <a:xfrm>
            <a:off x="937200" y="3981450"/>
            <a:ext cx="7269600" cy="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41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НАРКОТИК!</a:t>
            </a:r>
            <a:endParaRPr b="1" sz="410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type="title"/>
          </p:nvPr>
        </p:nvSpPr>
        <p:spPr>
          <a:xfrm>
            <a:off x="291950" y="130625"/>
            <a:ext cx="3940800" cy="114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Чому підлітки починають вживати наркот</a:t>
            </a:r>
            <a:r>
              <a:rPr lang="ru">
                <a:solidFill>
                  <a:schemeClr val="dk2"/>
                </a:solidFill>
              </a:rPr>
              <a:t>ики?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0" y="1271225"/>
            <a:ext cx="3518100" cy="332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цікавість, бажання спробувати щось нове;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тиск з боку однолітків або дорослих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всім назло (бунтарство)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відсутність почуття відповідальності за власне життя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нудьга, байдужість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невпевненість у собі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бажання стати більш популярним серед друзів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бажання позбавитись фізичної напруги, стресу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1"/>
          <p:cNvSpPr/>
          <p:nvPr/>
        </p:nvSpPr>
        <p:spPr>
          <a:xfrm>
            <a:off x="4232750" y="0"/>
            <a:ext cx="4911300" cy="51435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1"/>
          <p:cNvSpPr/>
          <p:nvPr/>
        </p:nvSpPr>
        <p:spPr>
          <a:xfrm>
            <a:off x="3331550" y="0"/>
            <a:ext cx="5633700" cy="5143500"/>
          </a:xfrm>
          <a:prstGeom prst="parallelogram">
            <a:avLst>
              <a:gd fmla="val 24220" name="adj"/>
            </a:avLst>
          </a:prstGeom>
          <a:solidFill>
            <a:srgbClr val="EEEEEE">
              <a:alpha val="6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1"/>
          <p:cNvPicPr preferRelativeResize="0"/>
          <p:nvPr/>
        </p:nvPicPr>
        <p:blipFill rotWithShape="1">
          <a:blip r:embed="rId3">
            <a:alphaModFix amt="73000"/>
          </a:blip>
          <a:srcRect b="0" l="0" r="24190" t="0"/>
          <a:stretch/>
        </p:blipFill>
        <p:spPr>
          <a:xfrm>
            <a:off x="4873375" y="130625"/>
            <a:ext cx="67155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2"/>
          <p:cNvPicPr preferRelativeResize="0"/>
          <p:nvPr/>
        </p:nvPicPr>
        <p:blipFill rotWithShape="1">
          <a:blip r:embed="rId3">
            <a:alphaModFix amt="30000"/>
          </a:blip>
          <a:srcRect b="18632" l="0" r="0" t="18632"/>
          <a:stretch/>
        </p:blipFill>
        <p:spPr>
          <a:xfrm>
            <a:off x="0" y="0"/>
            <a:ext cx="9144000" cy="38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2"/>
          <p:cNvSpPr txBox="1"/>
          <p:nvPr>
            <p:ph type="title"/>
          </p:nvPr>
        </p:nvSpPr>
        <p:spPr>
          <a:xfrm>
            <a:off x="937200" y="290250"/>
            <a:ext cx="7269600" cy="32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14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44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1.Наркотики негативно впливають на головний мозок.(вини руйнують нормальні зв'язки між його клітинами. Мозок починає працювати «зі збоями», погіршується пам’ять, знижується інтелектуальні здібності.)</a:t>
            </a:r>
            <a:endParaRPr b="0" sz="1744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44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</a:t>
            </a:r>
            <a:endParaRPr b="0" sz="1744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44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2.Негативний вплив на ендокринну систему (порушується нормальний синтез гормонів і гальму</a:t>
            </a:r>
            <a:r>
              <a:rPr b="0" lang="ru" sz="1744">
                <a:latin typeface="Source Code Pro"/>
                <a:ea typeface="Source Code Pro"/>
                <a:cs typeface="Source Code Pro"/>
                <a:sym typeface="Source Code Pro"/>
              </a:rPr>
              <a:t>ю</a:t>
            </a:r>
            <a:r>
              <a:rPr b="0" lang="ru" sz="1744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ться процеси розвитку в підлітковому віці)</a:t>
            </a:r>
            <a:endParaRPr b="0" sz="1744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44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</a:t>
            </a:r>
            <a:endParaRPr b="0" sz="1744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44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3.Вживання наркотичного диму призводить до порушення роботи легенів та травлення, будь - які наркотики руйнують серцево – судинну систему.</a:t>
            </a:r>
            <a:endParaRPr b="0" sz="1744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44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</a:t>
            </a:r>
            <a:endParaRPr b="0" sz="1744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44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Ризик зараження СНІДом.</a:t>
            </a:r>
            <a:endParaRPr b="0" sz="1744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3"/>
          </a:p>
        </p:txBody>
      </p:sp>
      <p:sp>
        <p:nvSpPr>
          <p:cNvPr id="253" name="Google Shape;253;p42"/>
          <p:cNvSpPr txBox="1"/>
          <p:nvPr>
            <p:ph idx="1" type="body"/>
          </p:nvPr>
        </p:nvSpPr>
        <p:spPr>
          <a:xfrm>
            <a:off x="937200" y="3981450"/>
            <a:ext cx="7269600" cy="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600">
                <a:solidFill>
                  <a:srgbClr val="000000"/>
                </a:solidFill>
              </a:rPr>
              <a:t>НАСЛІДКИ ВЖИВАННЯ НАРКОТИКІВ</a:t>
            </a:r>
            <a:endParaRPr b="1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3"/>
          <p:cNvPicPr preferRelativeResize="0"/>
          <p:nvPr/>
        </p:nvPicPr>
        <p:blipFill rotWithShape="1">
          <a:blip r:embed="rId3">
            <a:alphaModFix amt="38000"/>
          </a:blip>
          <a:srcRect b="0" l="20373" r="20367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>
            <p:ph type="title"/>
          </p:nvPr>
        </p:nvSpPr>
        <p:spPr>
          <a:xfrm>
            <a:off x="311700" y="205950"/>
            <a:ext cx="3889500" cy="6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Міфи і факти про наркотики</a:t>
            </a:r>
            <a:endParaRPr sz="3500"/>
          </a:p>
        </p:txBody>
      </p:sp>
      <p:sp>
        <p:nvSpPr>
          <p:cNvPr id="260" name="Google Shape;260;p43"/>
          <p:cNvSpPr txBox="1"/>
          <p:nvPr>
            <p:ph idx="1" type="body"/>
          </p:nvPr>
        </p:nvSpPr>
        <p:spPr>
          <a:xfrm>
            <a:off x="108075" y="981050"/>
            <a:ext cx="7596900" cy="40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-33782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ru" sz="4300">
                <a:solidFill>
                  <a:srgbClr val="FFFFFF"/>
                </a:solidFill>
              </a:rPr>
              <a:t>МІФ: торгівці наркотиками запевняють, що неможливо звикнути до   наркотиків з першого разу їх уживання.</a:t>
            </a:r>
            <a:endParaRPr sz="43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</a:endParaRPr>
          </a:p>
          <a:p>
            <a:pPr indent="-33782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ru" sz="4300">
                <a:solidFill>
                  <a:srgbClr val="FFFFFF"/>
                </a:solidFill>
              </a:rPr>
              <a:t>ФАКТ: торговці першу дозу дають безкоштовно, бо вони знають, що звикання починається з першого разу. Крім того часто перша доза буває смертельною.</a:t>
            </a:r>
            <a:endParaRPr sz="43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</a:endParaRPr>
          </a:p>
          <a:p>
            <a:pPr indent="-33782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ru" sz="4300">
                <a:solidFill>
                  <a:srgbClr val="FFFFFF"/>
                </a:solidFill>
              </a:rPr>
              <a:t>МІФ: наркоторговці запевняють, що людина яка почала вживати наркотики , може з легкістю кинути.</a:t>
            </a:r>
            <a:endParaRPr sz="43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</a:endParaRPr>
          </a:p>
          <a:p>
            <a:pPr indent="-33782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ru" sz="4300">
                <a:solidFill>
                  <a:srgbClr val="FFFFFF"/>
                </a:solidFill>
              </a:rPr>
              <a:t>ФАКТ: залежність , яка виникає під час вживання наркотиків, формується на фізіологічному рівні й позбутися її практично неможливо. </a:t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4"/>
          <p:cNvPicPr preferRelativeResize="0"/>
          <p:nvPr/>
        </p:nvPicPr>
        <p:blipFill rotWithShape="1">
          <a:blip r:embed="rId3">
            <a:alphaModFix/>
          </a:blip>
          <a:srcRect b="20394" l="0" r="0" t="20388"/>
          <a:stretch/>
        </p:blipFill>
        <p:spPr>
          <a:xfrm>
            <a:off x="0" y="0"/>
            <a:ext cx="9143998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4"/>
          <p:cNvSpPr/>
          <p:nvPr/>
        </p:nvSpPr>
        <p:spPr>
          <a:xfrm>
            <a:off x="2581125" y="580900"/>
            <a:ext cx="3981600" cy="3981900"/>
          </a:xfrm>
          <a:prstGeom prst="ellipse">
            <a:avLst/>
          </a:prstGeom>
          <a:solidFill>
            <a:srgbClr val="000000">
              <a:alpha val="8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4"/>
          <p:cNvSpPr txBox="1"/>
          <p:nvPr>
            <p:ph type="title"/>
          </p:nvPr>
        </p:nvSpPr>
        <p:spPr>
          <a:xfrm>
            <a:off x="3052125" y="1146800"/>
            <a:ext cx="3039600" cy="91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/>
              <a:t>БЕРЕЖИ СЕБЕ!</a:t>
            </a:r>
            <a:endParaRPr sz="6000"/>
          </a:p>
        </p:txBody>
      </p:sp>
      <p:sp>
        <p:nvSpPr>
          <p:cNvPr id="268" name="Google Shape;268;p44"/>
          <p:cNvSpPr txBox="1"/>
          <p:nvPr>
            <p:ph idx="1" type="body"/>
          </p:nvPr>
        </p:nvSpPr>
        <p:spPr>
          <a:xfrm>
            <a:off x="2991450" y="2058500"/>
            <a:ext cx="3161100" cy="13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СКАЖИ ШКІДЛИВИМ ЗВИЧКАМ </a:t>
            </a:r>
            <a:endParaRPr sz="2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800"/>
              <a:t>“НІ!”</a:t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5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/>
          <p:nvPr/>
        </p:nvSpPr>
        <p:spPr>
          <a:xfrm>
            <a:off x="2581125" y="580900"/>
            <a:ext cx="3981600" cy="3981900"/>
          </a:xfrm>
          <a:prstGeom prst="ellipse">
            <a:avLst/>
          </a:prstGeom>
          <a:solidFill>
            <a:srgbClr val="000000">
              <a:alpha val="8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5"/>
          <p:cNvSpPr txBox="1"/>
          <p:nvPr>
            <p:ph type="title"/>
          </p:nvPr>
        </p:nvSpPr>
        <p:spPr>
          <a:xfrm>
            <a:off x="3052088" y="1031900"/>
            <a:ext cx="30396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Презентацію підготувала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практичний психолог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Харківської гімназії №12</a:t>
            </a:r>
            <a:endParaRPr sz="15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Соколовська Юлія Олегівна</a:t>
            </a:r>
            <a:endParaRPr/>
          </a:p>
        </p:txBody>
      </p:sp>
      <p:sp>
        <p:nvSpPr>
          <p:cNvPr id="276" name="Google Shape;276;p45"/>
          <p:cNvSpPr txBox="1"/>
          <p:nvPr>
            <p:ph idx="1" type="body"/>
          </p:nvPr>
        </p:nvSpPr>
        <p:spPr>
          <a:xfrm>
            <a:off x="3052150" y="2762874"/>
            <a:ext cx="3039600" cy="10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900"/>
              <a:t>ДЯКУЮ ЗА УВАГУ!</a:t>
            </a:r>
            <a:endParaRPr sz="29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 rotWithShape="1">
          <a:blip r:embed="rId3">
            <a:alphaModFix/>
          </a:blip>
          <a:srcRect b="0" l="661" r="661" t="0"/>
          <a:stretch/>
        </p:blipFill>
        <p:spPr>
          <a:xfrm>
            <a:off x="5244250" y="1386100"/>
            <a:ext cx="3232598" cy="2384201"/>
          </a:xfrm>
          <a:prstGeom prst="rect">
            <a:avLst/>
          </a:prstGeom>
          <a:noFill/>
          <a:ln cap="flat" cmpd="dbl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45" name="Google Shape;145;p28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66"/>
              <a:t>Що таке шкідливі звички?</a:t>
            </a:r>
            <a:endParaRPr sz="3666"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Шкідливими називають звички, які наносять шкоду фізичному або психічному здоров’ю людини!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Також, будь-яка шкідлива звичка з часом погіршує емоційний стан людини.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	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Різновиди шкідливих звичок:</a:t>
            </a:r>
            <a:endParaRPr/>
          </a:p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311700" y="1228675"/>
            <a:ext cx="85206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2705">
                <a:solidFill>
                  <a:srgbClr val="FFFFFF"/>
                </a:solidFill>
              </a:rPr>
              <a:t>Умовно шкідливі звички можна поділити на наступні категорії:</a:t>
            </a:r>
            <a:endParaRPr sz="3015">
              <a:solidFill>
                <a:srgbClr val="FFFFFF"/>
              </a:solidFill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332525" y="2868125"/>
            <a:ext cx="1847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Поведінкові </a:t>
            </a:r>
            <a:endParaRPr sz="19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шкідливі звички</a:t>
            </a:r>
            <a:endParaRPr sz="19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54" name="Google Shape;154;p29"/>
          <p:cNvCxnSpPr>
            <a:endCxn id="153" idx="0"/>
          </p:cNvCxnSpPr>
          <p:nvPr/>
        </p:nvCxnSpPr>
        <p:spPr>
          <a:xfrm flipH="1">
            <a:off x="1256225" y="2070125"/>
            <a:ext cx="798000" cy="798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29"/>
          <p:cNvSpPr txBox="1"/>
          <p:nvPr/>
        </p:nvSpPr>
        <p:spPr>
          <a:xfrm>
            <a:off x="2420569" y="3148175"/>
            <a:ext cx="1847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Харчові шкідливі звички</a:t>
            </a:r>
            <a:endParaRPr sz="27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6821175" y="3148175"/>
            <a:ext cx="1847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Залежності від хімічних речовин</a:t>
            </a:r>
            <a:endParaRPr sz="38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57" name="Google Shape;157;p29"/>
          <p:cNvCxnSpPr>
            <a:endCxn id="155" idx="0"/>
          </p:cNvCxnSpPr>
          <p:nvPr/>
        </p:nvCxnSpPr>
        <p:spPr>
          <a:xfrm flipH="1">
            <a:off x="3344269" y="2381675"/>
            <a:ext cx="613800" cy="7665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9"/>
          <p:cNvCxnSpPr>
            <a:endCxn id="156" idx="0"/>
          </p:cNvCxnSpPr>
          <p:nvPr/>
        </p:nvCxnSpPr>
        <p:spPr>
          <a:xfrm>
            <a:off x="6924675" y="2460875"/>
            <a:ext cx="820200" cy="687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9"/>
          <p:cNvSpPr txBox="1"/>
          <p:nvPr/>
        </p:nvSpPr>
        <p:spPr>
          <a:xfrm>
            <a:off x="4669313" y="3269675"/>
            <a:ext cx="1750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Цифрова залежність</a:t>
            </a:r>
            <a:endParaRPr sz="3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60" name="Google Shape;160;p29"/>
          <p:cNvCxnSpPr>
            <a:endCxn id="159" idx="0"/>
          </p:cNvCxnSpPr>
          <p:nvPr/>
        </p:nvCxnSpPr>
        <p:spPr>
          <a:xfrm>
            <a:off x="5124263" y="2351975"/>
            <a:ext cx="420300" cy="917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 amt="60000"/>
          </a:blip>
          <a:srcRect b="0" l="30829" r="30829" t="0"/>
          <a:stretch/>
        </p:blipFill>
        <p:spPr>
          <a:xfrm>
            <a:off x="0" y="0"/>
            <a:ext cx="35126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77"/>
              <a:t>Поведінкові шкідливі звички:</a:t>
            </a:r>
            <a:endParaRPr sz="3777"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обкусування нігтів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колупання у носі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відкладання на потім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переривання інших під час розмови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смоктання великого пальця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гризіння або смоктання олівців/ ручок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марнування грошей (необмірковані імпульсивні витрати)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2428625" y="898175"/>
            <a:ext cx="1104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292850"/>
            <a:ext cx="5611500" cy="8010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Харчові шкідливы звички: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1228675"/>
            <a:ext cx="6246600" cy="33402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-"/>
            </a:pPr>
            <a:r>
              <a:rPr lang="ru" sz="1900">
                <a:solidFill>
                  <a:srgbClr val="FFFFFF"/>
                </a:solidFill>
              </a:rPr>
              <a:t>вживання великої кількості цукру</a:t>
            </a:r>
            <a:endParaRPr sz="1900">
              <a:solidFill>
                <a:srgbClr val="FFFF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-"/>
            </a:pPr>
            <a:r>
              <a:rPr lang="ru" sz="1900">
                <a:solidFill>
                  <a:srgbClr val="FFFFFF"/>
                </a:solidFill>
              </a:rPr>
              <a:t>вживання великої кількості сопі</a:t>
            </a:r>
            <a:endParaRPr sz="1900">
              <a:solidFill>
                <a:srgbClr val="FFFF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-"/>
            </a:pPr>
            <a:r>
              <a:rPr lang="ru" sz="1900">
                <a:solidFill>
                  <a:srgbClr val="FFFFFF"/>
                </a:solidFill>
              </a:rPr>
              <a:t>вживання </a:t>
            </a:r>
            <a:r>
              <a:rPr lang="ru" sz="1900">
                <a:solidFill>
                  <a:srgbClr val="FFFFFF"/>
                </a:solidFill>
              </a:rPr>
              <a:t>занадто</a:t>
            </a:r>
            <a:r>
              <a:rPr lang="ru" sz="1900">
                <a:solidFill>
                  <a:srgbClr val="FFFFFF"/>
                </a:solidFill>
              </a:rPr>
              <a:t> гострої їжі</a:t>
            </a:r>
            <a:endParaRPr sz="1900">
              <a:solidFill>
                <a:srgbClr val="FFFF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-"/>
            </a:pPr>
            <a:r>
              <a:rPr lang="ru" sz="1900">
                <a:solidFill>
                  <a:srgbClr val="FFFFFF"/>
                </a:solidFill>
              </a:rPr>
              <a:t>вживання великої кількості жирів</a:t>
            </a:r>
            <a:endParaRPr sz="1900">
              <a:solidFill>
                <a:srgbClr val="FFFF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-"/>
            </a:pPr>
            <a:r>
              <a:rPr lang="ru" sz="1900">
                <a:solidFill>
                  <a:srgbClr val="FFFFFF"/>
                </a:solidFill>
              </a:rPr>
              <a:t>вживання фаст-фуду та газованих напоїв</a:t>
            </a:r>
            <a:endParaRPr sz="1900">
              <a:solidFill>
                <a:srgbClr val="FFFF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-"/>
            </a:pPr>
            <a:r>
              <a:rPr lang="ru" sz="1900">
                <a:solidFill>
                  <a:srgbClr val="FFFFFF"/>
                </a:solidFill>
              </a:rPr>
              <a:t>нехтування сніданку (або будь-якого іншого прийому їжі)</a:t>
            </a:r>
            <a:endParaRPr sz="1900">
              <a:solidFill>
                <a:srgbClr val="FFFF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-"/>
            </a:pPr>
            <a:r>
              <a:rPr lang="ru" sz="1900">
                <a:solidFill>
                  <a:srgbClr val="FFFFFF"/>
                </a:solidFill>
              </a:rPr>
              <a:t>переїдання перед сном (меньш ніж за 4 години до сну)</a:t>
            </a:r>
            <a:endParaRPr sz="1900">
              <a:solidFill>
                <a:srgbClr val="FFFF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-"/>
            </a:pPr>
            <a:r>
              <a:rPr lang="ru" sz="1900">
                <a:solidFill>
                  <a:srgbClr val="FFFFFF"/>
                </a:solidFill>
              </a:rPr>
              <a:t>прийоми їжі вночі</a:t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6489250" y="-32125"/>
            <a:ext cx="5207725" cy="52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 amt="60000"/>
          </a:blip>
          <a:srcRect b="0" l="27263" r="27259" t="0"/>
          <a:stretch/>
        </p:blipFill>
        <p:spPr>
          <a:xfrm>
            <a:off x="0" y="0"/>
            <a:ext cx="351259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Цифрова залежність</a:t>
            </a:r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3712825" y="269850"/>
            <a:ext cx="2378700" cy="46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/>
              <a:t>ВАЖЛИВО!</a:t>
            </a:r>
            <a:r>
              <a:rPr lang="ru" sz="1800"/>
              <a:t> </a:t>
            </a:r>
            <a:r>
              <a:rPr lang="ru" sz="1800">
                <a:solidFill>
                  <a:srgbClr val="000000"/>
                </a:solidFill>
              </a:rPr>
              <a:t>ЦИФРОВА ЗАЛЕЖНІСТЬ ТА ЗАЛЕЖНІСТЬ ВІД ВІРТУАЛЬНИХ ІГОР - ЦЕ ТЯЖКА ФОРМА ЗАЛЕЖНОСТІ, ЯКА ЗМІНЮЄ РОБОТУ МОЗОКУ ЛЮДИНИ! ЦІ РІЗНОВИДИ ЗАЛЕЖНОСТІ ЛІКУЮТЬСЯ ТАК САМО, ЯК НАРКОМАНІЯ ТА АЛКОГОЛІЗМ!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183" name="Google Shape;183;p32"/>
          <p:cNvSpPr txBox="1"/>
          <p:nvPr>
            <p:ph idx="2" type="body"/>
          </p:nvPr>
        </p:nvSpPr>
        <p:spPr>
          <a:xfrm>
            <a:off x="6452850" y="307825"/>
            <a:ext cx="2389800" cy="41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	</a:t>
            </a:r>
            <a:r>
              <a:rPr lang="ru" sz="1900">
                <a:solidFill>
                  <a:srgbClr val="000000"/>
                </a:solidFill>
              </a:rPr>
              <a:t>Цифрова залежність - це залежність від віртуального простору, а саме: інтернет-залежність, залежність від соціальних мереж, ігрова залежність.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77"/>
              <a:t>ознаки цифрової залежності:</a:t>
            </a:r>
            <a:endParaRPr sz="3577"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3497750" y="428200"/>
            <a:ext cx="5090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ru" sz="1700"/>
              <a:t>ви щоденно проводите більше 2 годин користуючись гаджетами або за комп’ютером, і це не пов’язано з роботою або навчанням (граючи у ігри, дивлячись відео, блукаючи соцмережами або просто займаючись інтернет-сьорфінгом);</a:t>
            </a:r>
            <a:endParaRPr sz="170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ru" sz="1700"/>
              <a:t>якщо у вас немає доступу до гаджетів, то ваш настрій псується, з’являється нервовість;</a:t>
            </a:r>
            <a:endParaRPr sz="170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ru" sz="1700"/>
              <a:t>замість почитати книгу, або пограти на вулиці з друзями, ви переважно обираєте провести час з гаджетом.</a:t>
            </a:r>
            <a:endParaRPr sz="17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4"/>
          <p:cNvPicPr preferRelativeResize="0"/>
          <p:nvPr/>
        </p:nvPicPr>
        <p:blipFill rotWithShape="1">
          <a:blip r:embed="rId3">
            <a:alphaModFix/>
          </a:blip>
          <a:srcRect b="16767" l="0" r="0" t="16774"/>
          <a:stretch/>
        </p:blipFill>
        <p:spPr>
          <a:xfrm>
            <a:off x="5442850" y="308100"/>
            <a:ext cx="3402000" cy="45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solidFill>
            <a:srgbClr val="434343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77">
                <a:solidFill>
                  <a:srgbClr val="FFFFFF"/>
                </a:solidFill>
              </a:rPr>
              <a:t>Тютюнова залежність (тютюнопал</a:t>
            </a:r>
            <a:r>
              <a:rPr lang="ru" sz="3666">
                <a:solidFill>
                  <a:srgbClr val="FFFFFF"/>
                </a:solidFill>
              </a:rPr>
              <a:t>іння)</a:t>
            </a:r>
            <a:endParaRPr sz="3666">
              <a:solidFill>
                <a:srgbClr val="FFFFFF"/>
              </a:solidFill>
            </a:endParaRPr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291975" y="1854950"/>
            <a:ext cx="4813500" cy="31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ТЮТЮНОПАЛІННЯ (або КУРІННЯ)</a:t>
            </a:r>
            <a:r>
              <a:rPr lang="ru"/>
              <a:t> - набута шкідлива звичка вдихання диму тліючого висушеного листя тютюну. Найважливішим компонентом тютюнового диму є </a:t>
            </a:r>
            <a:r>
              <a:rPr b="1" lang="ru"/>
              <a:t>нікотин</a:t>
            </a:r>
            <a:r>
              <a:rPr lang="ru"/>
              <a:t>. Регулярне вживання нікотину викликає </a:t>
            </a:r>
            <a:r>
              <a:rPr b="1" lang="ru"/>
              <a:t>тютюнову залежність</a:t>
            </a:r>
            <a:r>
              <a:rPr lang="ru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	</a:t>
            </a:r>
            <a:r>
              <a:rPr b="1" lang="ru"/>
              <a:t>Часте і тривале вживання тютюну завдає значної шкоди здоров’ю курця та навколишніх людей, які не палять.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Наслідки тютюнопаління: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311700" y="1228675"/>
            <a:ext cx="6893700" cy="3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хвороби дихальних шляхів та астма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онкологічні захворювання (рак)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коронарна хвороба серця, інфаркти та інсульти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остеопорози (руйнування кісток)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92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катаракта та сліпота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пародонтози (захворювання ясен)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захворювання судин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аневризма (розрив) аорти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		…</a:t>
            </a: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 і це не повний перелік!!!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875" y="1895775"/>
            <a:ext cx="1917300" cy="19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